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348" r:id="rId11"/>
    <p:sldId id="265" r:id="rId12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9487F4-ECAE-4B69-ADBD-FD07191DACE3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2538"/>
            <a:ext cx="45100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0213" cy="3944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EC28B9-1774-4458-95B3-44C21A2952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288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EC28B9-1774-4458-95B3-44C21A2952B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965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115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046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15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735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16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876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836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849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788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995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AAB60-F3A8-452B-8D9D-EE989AA5DBC6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233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084" y="1196751"/>
            <a:ext cx="1927804" cy="3606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43302" y="1205237"/>
            <a:ext cx="383489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Герои </a:t>
            </a:r>
          </a:p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Советского Союза – </a:t>
            </a:r>
          </a:p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уроженцы Татарстана</a:t>
            </a:r>
            <a:endParaRPr lang="ru-RU" sz="3000" b="1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1030" name="Picture 6" descr="C:\Users\Учитель\Pictures\b59b73e74bd5482da8e1ce9be58f4c79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035" y="3429000"/>
            <a:ext cx="3123431" cy="2214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5612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092280" y="404664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39928" y="4221088"/>
            <a:ext cx="399173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i="1" dirty="0" smtClean="0"/>
              <a:t>Строганов </a:t>
            </a:r>
          </a:p>
          <a:p>
            <a:pPr algn="ctr"/>
            <a:r>
              <a:rPr lang="ru-RU" sz="2800" b="1" i="1" dirty="0" smtClean="0"/>
              <a:t>Дмитрий  Евгеньевич,   </a:t>
            </a:r>
            <a:endParaRPr lang="ru-RU" sz="2800" b="1" i="1" dirty="0"/>
          </a:p>
        </p:txBody>
      </p:sp>
      <p:sp>
        <p:nvSpPr>
          <p:cNvPr id="7" name="TextBox 6"/>
          <p:cNvSpPr txBox="1"/>
          <p:nvPr/>
        </p:nvSpPr>
        <p:spPr>
          <a:xfrm>
            <a:off x="1997677" y="5198624"/>
            <a:ext cx="14762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г. Казань 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98750" y="5805264"/>
            <a:ext cx="26548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30.08.1910-17.08.1948 </a:t>
            </a:r>
            <a:endParaRPr lang="ru-RU" sz="20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6176" y="375307"/>
            <a:ext cx="707197" cy="132294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053481" y="351878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i="1" dirty="0">
                <a:solidFill>
                  <a:srgbClr val="FF0000"/>
                </a:solidFill>
              </a:rPr>
              <a:t>Подвиг</a:t>
            </a:r>
          </a:p>
          <a:p>
            <a:pPr algn="ctr"/>
            <a:r>
              <a:rPr lang="ru-RU" sz="3200" b="1" i="1" dirty="0">
                <a:solidFill>
                  <a:srgbClr val="FF0000"/>
                </a:solidFill>
              </a:rPr>
              <a:t>     героя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9014" y="351878"/>
            <a:ext cx="2356657" cy="353498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942049" y="1767039"/>
            <a:ext cx="332903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 smtClean="0">
                <a:latin typeface="Monotype Corsiva" panose="03010101010201010101" pitchFamily="66" charset="0"/>
              </a:rPr>
              <a:t>Командир </a:t>
            </a:r>
            <a:r>
              <a:rPr lang="ru-RU" i="1" dirty="0">
                <a:latin typeface="Monotype Corsiva" panose="03010101010201010101" pitchFamily="66" charset="0"/>
              </a:rPr>
              <a:t>3-й батареи 291-го лёгкого артиллерийского полка. с</a:t>
            </a:r>
            <a:r>
              <a:rPr lang="ru-RU" i="1" dirty="0" smtClean="0">
                <a:latin typeface="Monotype Corsiva" panose="03010101010201010101" pitchFamily="66" charset="0"/>
              </a:rPr>
              <a:t>тарший лейтенант Строганов в боях 11- 17 февраля 1940 года огнем поддерживал наступление  стрелковых подразделений при прорыве укрепленных районов под </a:t>
            </a:r>
            <a:r>
              <a:rPr lang="ru-RU" i="1" dirty="0" err="1" smtClean="0">
                <a:latin typeface="Monotype Corsiva" panose="03010101010201010101" pitchFamily="66" charset="0"/>
              </a:rPr>
              <a:t>Ильвесом</a:t>
            </a:r>
            <a:r>
              <a:rPr lang="ru-RU" i="1" dirty="0" smtClean="0">
                <a:latin typeface="Monotype Corsiva" panose="03010101010201010101" pitchFamily="66" charset="0"/>
              </a:rPr>
              <a:t>  и </a:t>
            </a:r>
            <a:r>
              <a:rPr lang="ru-RU" i="1" dirty="0" err="1" smtClean="0">
                <a:latin typeface="Monotype Corsiva" panose="03010101010201010101" pitchFamily="66" charset="0"/>
              </a:rPr>
              <a:t>Кююрелью</a:t>
            </a:r>
            <a:r>
              <a:rPr lang="ru-RU" i="1" dirty="0" smtClean="0">
                <a:latin typeface="Monotype Corsiva" panose="03010101010201010101" pitchFamily="66" charset="0"/>
              </a:rPr>
              <a:t>, разрушив несколько дотов и других огневых точек, уничтожив значительное количество живой силы противника.22 </a:t>
            </a:r>
            <a:r>
              <a:rPr lang="ru-RU" i="1" dirty="0">
                <a:latin typeface="Monotype Corsiva" panose="03010101010201010101" pitchFamily="66" charset="0"/>
              </a:rPr>
              <a:t>февраля 1940 года Д. Е. Строганов был ранен пулей в голову и потерял левый глаз. </a:t>
            </a:r>
            <a:r>
              <a:rPr lang="ru-RU" b="1" i="1" dirty="0" smtClean="0">
                <a:latin typeface="Monotype Corsiva" panose="03010101010201010101" pitchFamily="66" charset="0"/>
              </a:rPr>
              <a:t>Звание  Героя Советского Союза присвоено 7 апреля 1940 года.</a:t>
            </a:r>
            <a:endParaRPr lang="ru-RU" b="1" i="1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8124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020272" y="404664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4919" y="404664"/>
            <a:ext cx="707197" cy="132294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624" y="548680"/>
            <a:ext cx="2809875" cy="37147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7624" y="4263430"/>
            <a:ext cx="29065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i="1" dirty="0" err="1" smtClean="0"/>
              <a:t>Юхвитов</a:t>
            </a:r>
            <a:endParaRPr lang="ru-RU" sz="2800" b="1" i="1" dirty="0" smtClean="0"/>
          </a:p>
          <a:p>
            <a:pPr algn="ctr"/>
            <a:r>
              <a:rPr lang="ru-RU" sz="2800" b="1" i="1" dirty="0" smtClean="0"/>
              <a:t> Петр Сергеевич </a:t>
            </a:r>
            <a:endParaRPr lang="ru-RU" sz="2800" b="1" i="1" dirty="0"/>
          </a:p>
        </p:txBody>
      </p:sp>
      <p:sp>
        <p:nvSpPr>
          <p:cNvPr id="6" name="TextBox 5"/>
          <p:cNvSpPr txBox="1"/>
          <p:nvPr/>
        </p:nvSpPr>
        <p:spPr>
          <a:xfrm>
            <a:off x="1188219" y="5217537"/>
            <a:ext cx="31059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err="1" smtClean="0">
                <a:solidFill>
                  <a:srgbClr val="FF0000"/>
                </a:solidFill>
              </a:rPr>
              <a:t>Дрожжановский</a:t>
            </a:r>
            <a:r>
              <a:rPr lang="ru-RU" sz="2400" b="1" i="1" dirty="0" smtClean="0">
                <a:solidFill>
                  <a:srgbClr val="FF0000"/>
                </a:solidFill>
              </a:rPr>
              <a:t> р-н ,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 с.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Хорновр</a:t>
            </a:r>
            <a:r>
              <a:rPr lang="ru-RU" sz="2400" b="1" i="1" dirty="0" smtClean="0">
                <a:solidFill>
                  <a:srgbClr val="FF0000"/>
                </a:solidFill>
              </a:rPr>
              <a:t> –</a:t>
            </a:r>
            <a:r>
              <a:rPr lang="ru-RU" sz="2400" b="1" i="1" dirty="0" err="1" smtClean="0">
                <a:solidFill>
                  <a:srgbClr val="FF0000"/>
                </a:solidFill>
              </a:rPr>
              <a:t>Шигали</a:t>
            </a:r>
            <a:r>
              <a:rPr lang="ru-RU" sz="2400" b="1" i="1" dirty="0" smtClean="0">
                <a:solidFill>
                  <a:srgbClr val="FF0000"/>
                </a:solidFill>
              </a:rPr>
              <a:t> 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3811" y="6105128"/>
            <a:ext cx="23374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1.10.1918-12.8.1944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4726459" y="390735"/>
            <a:ext cx="156485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Подвиг </a:t>
            </a: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героя 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34656" y="2001272"/>
            <a:ext cx="40118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Monotype Corsiva" panose="03010101010201010101" pitchFamily="66" charset="0"/>
              </a:rPr>
              <a:t>С ноября 1943 года воевал на 1-м Украинском фронте, участник Львовско-</a:t>
            </a:r>
            <a:r>
              <a:rPr lang="ru-RU" i="1" dirty="0" err="1">
                <a:latin typeface="Monotype Corsiva" panose="03010101010201010101" pitchFamily="66" charset="0"/>
              </a:rPr>
              <a:t>Сандомирской</a:t>
            </a:r>
            <a:r>
              <a:rPr lang="ru-RU" i="1" dirty="0">
                <a:latin typeface="Monotype Corsiva" panose="03010101010201010101" pitchFamily="66" charset="0"/>
              </a:rPr>
              <a:t> наступательной операции. Командовал стрелковой ротой. В боях в районе с. </a:t>
            </a:r>
            <a:r>
              <a:rPr lang="ru-RU" i="1" dirty="0" err="1">
                <a:latin typeface="Monotype Corsiva" panose="03010101010201010101" pitchFamily="66" charset="0"/>
              </a:rPr>
              <a:t>Коростеньки</a:t>
            </a:r>
            <a:r>
              <a:rPr lang="ru-RU" i="1" dirty="0">
                <a:latin typeface="Monotype Corsiva" panose="03010101010201010101" pitchFamily="66" charset="0"/>
              </a:rPr>
              <a:t> (Галичского района </a:t>
            </a:r>
            <a:r>
              <a:rPr lang="ru-RU" i="1" dirty="0" err="1">
                <a:latin typeface="Monotype Corsiva" panose="03010101010201010101" pitchFamily="66" charset="0"/>
              </a:rPr>
              <a:t>Ивано-Франковской</a:t>
            </a:r>
            <a:r>
              <a:rPr lang="ru-RU" i="1" dirty="0">
                <a:latin typeface="Monotype Corsiva" panose="03010101010201010101" pitchFamily="66" charset="0"/>
              </a:rPr>
              <a:t> области Украинской ССР) командовал группой бойцов, которая захватила господствующую высоту 521 и 2 суток удерживала её, отражая контратаки противника</a:t>
            </a:r>
            <a:r>
              <a:rPr lang="ru-RU" i="1" dirty="0" smtClean="0">
                <a:latin typeface="Monotype Corsiva" panose="03010101010201010101" pitchFamily="66" charset="0"/>
              </a:rPr>
              <a:t>.</a:t>
            </a:r>
            <a:endParaRPr lang="ru-RU" i="1" dirty="0">
              <a:latin typeface="Monotype Corsiva" panose="03010101010201010101" pitchFamily="66" charset="0"/>
            </a:endParaRPr>
          </a:p>
          <a:p>
            <a:r>
              <a:rPr lang="ru-RU" i="1" dirty="0">
                <a:latin typeface="Monotype Corsiva" panose="03010101010201010101" pitchFamily="66" charset="0"/>
              </a:rPr>
              <a:t>В бою за эту </a:t>
            </a:r>
            <a:r>
              <a:rPr lang="ru-RU" i="1" dirty="0" smtClean="0">
                <a:latin typeface="Monotype Corsiva" panose="03010101010201010101" pitchFamily="66" charset="0"/>
              </a:rPr>
              <a:t>высоту </a:t>
            </a:r>
            <a:r>
              <a:rPr lang="ru-RU" i="1" dirty="0">
                <a:latin typeface="Monotype Corsiva" panose="03010101010201010101" pitchFamily="66" charset="0"/>
              </a:rPr>
              <a:t>погиб. Похоронен в братской могиле в городе Бурштын Галичского района </a:t>
            </a:r>
            <a:r>
              <a:rPr lang="ru-RU" i="1" dirty="0" err="1">
                <a:latin typeface="Monotype Corsiva" panose="03010101010201010101" pitchFamily="66" charset="0"/>
              </a:rPr>
              <a:t>Ивано-Франковской</a:t>
            </a:r>
            <a:r>
              <a:rPr lang="ru-RU" i="1" dirty="0">
                <a:latin typeface="Monotype Corsiva" panose="03010101010201010101" pitchFamily="66" charset="0"/>
              </a:rPr>
              <a:t> области на Украине.</a:t>
            </a:r>
          </a:p>
          <a:p>
            <a:endParaRPr lang="ru-RU" i="1" dirty="0">
              <a:latin typeface="Monotype Corsiva" panose="03010101010201010101" pitchFamily="66" charset="0"/>
            </a:endParaRPr>
          </a:p>
          <a:p>
            <a:endParaRPr lang="ru-RU" i="1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222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725144"/>
            <a:ext cx="3888432" cy="1470025"/>
          </a:xfrm>
        </p:spPr>
        <p:txBody>
          <a:bodyPr>
            <a:noAutofit/>
          </a:bodyPr>
          <a:lstStyle/>
          <a:p>
            <a:r>
              <a:rPr lang="ru-RU" sz="2800" b="1" i="1" dirty="0" err="1"/>
              <a:t>Абдрахманов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b="1" i="1" dirty="0"/>
              <a:t> </a:t>
            </a:r>
            <a:r>
              <a:rPr lang="ru-RU" sz="2800" b="1" i="1" dirty="0" err="1"/>
              <a:t>Асаф</a:t>
            </a:r>
            <a:r>
              <a:rPr lang="ru-RU" sz="2800" b="1" i="1" dirty="0"/>
              <a:t> </a:t>
            </a:r>
            <a:r>
              <a:rPr lang="ru-RU" sz="2800" b="1" i="1" dirty="0" err="1" smtClean="0"/>
              <a:t>Кутдусович</a:t>
            </a:r>
            <a:r>
              <a:rPr lang="ru-RU" sz="2800" b="1" i="1" dirty="0" smtClean="0"/>
              <a:t>,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Агрызский</a:t>
            </a:r>
            <a:r>
              <a:rPr lang="ru-RU" sz="2400" b="1" i="1" dirty="0" smtClean="0">
                <a:solidFill>
                  <a:srgbClr val="FF0000"/>
                </a:solidFill>
              </a:rPr>
              <a:t> р-н,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с.Иж-Бобья</a:t>
            </a: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000" dirty="0" smtClean="0"/>
              <a:t>20.12.1918-03.09.2000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09365" y="1844824"/>
            <a:ext cx="3537350" cy="1752600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    Особое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мужество и героизм молодой командир бронекатера проявил </a:t>
            </a:r>
            <a:r>
              <a:rPr lang="ru-RU" sz="7200" b="1" dirty="0">
                <a:solidFill>
                  <a:schemeClr val="tx1"/>
                </a:solidFill>
                <a:latin typeface="Monotype Corsiva" pitchFamily="66" charset="0"/>
              </a:rPr>
              <a:t>при освобождении Крыма.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Под непрерывным огнем артиллерии и авиации противника его катер, подавляя огневые точки на берегу, переправил на Крымскую землю большое количество оружия, техники и людей.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За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героизм и мужество, проявленные в Керченской операции в январе </a:t>
            </a:r>
            <a:r>
              <a:rPr lang="ru-RU" sz="7200" b="1" dirty="0">
                <a:solidFill>
                  <a:schemeClr val="tx1"/>
                </a:solidFill>
                <a:latin typeface="Monotype Corsiva" pitchFamily="66" charset="0"/>
              </a:rPr>
              <a:t>1944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года ему присвоено звание </a:t>
            </a:r>
            <a:r>
              <a:rPr lang="ru-RU" sz="7200" b="1" dirty="0">
                <a:solidFill>
                  <a:schemeClr val="tx1"/>
                </a:solidFill>
                <a:latin typeface="Monotype Corsiva" pitchFamily="66" charset="0"/>
              </a:rPr>
              <a:t>Героя Советского Союза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.</a:t>
            </a:r>
            <a:endParaRPr lang="ru-RU" sz="7200" b="1" dirty="0">
              <a:solidFill>
                <a:schemeClr val="tx1"/>
              </a:solidFill>
              <a:latin typeface="Monotype Corsiva" pitchFamily="66" charset="0"/>
            </a:endParaRPr>
          </a:p>
          <a:p>
            <a:pPr algn="just"/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    Новые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победы были одержаны в операциях по освобождению от немецко-фашистских захватчиков Белгорода, Будапешта и Вены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.</a:t>
            </a:r>
            <a:endParaRPr lang="ru-RU" sz="7200" dirty="0">
              <a:solidFill>
                <a:schemeClr val="tx1"/>
              </a:solidFill>
              <a:latin typeface="Monotype Corsiva" pitchFamily="66" charset="0"/>
            </a:endParaRPr>
          </a:p>
          <a:p>
            <a:pPr algn="just"/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     Боевые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подвиги героя отмечены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  15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правительственными наградами.</a:t>
            </a:r>
          </a:p>
          <a:p>
            <a:pPr algn="just"/>
            <a:endParaRPr lang="ru-RU" dirty="0"/>
          </a:p>
        </p:txBody>
      </p:sp>
      <p:pic>
        <p:nvPicPr>
          <p:cNvPr id="1026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363328" y="332656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Учитель\Pictures\AbdrahmanovAsafKutdu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48679"/>
            <a:ext cx="2862258" cy="4108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23950" y="448841"/>
            <a:ext cx="156427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Подвиг </a:t>
            </a: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героя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pic>
        <p:nvPicPr>
          <p:cNvPr id="8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8616" y="470560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4159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363328" y="332656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936521" y="424241"/>
            <a:ext cx="156427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Подвиг </a:t>
            </a: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героя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62850"/>
            <a:ext cx="2809875" cy="321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697" y="4179638"/>
            <a:ext cx="45564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err="1" smtClean="0"/>
              <a:t>Синдряков</a:t>
            </a:r>
            <a:r>
              <a:rPr lang="ru-RU" sz="2800" b="1" i="1" dirty="0" smtClean="0"/>
              <a:t> </a:t>
            </a:r>
          </a:p>
          <a:p>
            <a:pPr algn="ctr"/>
            <a:r>
              <a:rPr lang="ru-RU" sz="2800" b="1" i="1" dirty="0" smtClean="0"/>
              <a:t>          Николай Кузьмич</a:t>
            </a:r>
          </a:p>
          <a:p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683568" y="5013176"/>
            <a:ext cx="36003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err="1" smtClean="0">
                <a:solidFill>
                  <a:srgbClr val="FF0000"/>
                </a:solidFill>
              </a:rPr>
              <a:t>Нурлатский</a:t>
            </a:r>
            <a:r>
              <a:rPr lang="ru-RU" sz="2400" b="1" i="1" dirty="0" smtClean="0">
                <a:solidFill>
                  <a:srgbClr val="FF0000"/>
                </a:solidFill>
              </a:rPr>
              <a:t> р-н ,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 с. Старые Челны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87624" y="5939864"/>
            <a:ext cx="24673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1.01.1924-29.09.1943</a:t>
            </a:r>
            <a:endParaRPr lang="ru-RU" sz="2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5873" y="301657"/>
            <a:ext cx="706437" cy="132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828008" y="2133208"/>
            <a:ext cx="35697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 smtClean="0">
                <a:latin typeface="Monotype Corsiva" pitchFamily="66" charset="0"/>
              </a:rPr>
              <a:t>  Командир </a:t>
            </a:r>
            <a:r>
              <a:rPr lang="ru-RU" i="1" dirty="0">
                <a:latin typeface="Monotype Corsiva" pitchFamily="66" charset="0"/>
              </a:rPr>
              <a:t>мотострелкового взвода 55-й гвардейской танковой </a:t>
            </a:r>
            <a:r>
              <a:rPr lang="ru-RU" i="1" dirty="0" smtClean="0">
                <a:latin typeface="Monotype Corsiva" pitchFamily="66" charset="0"/>
              </a:rPr>
              <a:t> бригады гвардии </a:t>
            </a:r>
            <a:r>
              <a:rPr lang="ru-RU" i="1" dirty="0">
                <a:latin typeface="Monotype Corsiva" pitchFamily="66" charset="0"/>
              </a:rPr>
              <a:t>лейтенант </a:t>
            </a:r>
            <a:r>
              <a:rPr lang="ru-RU" i="1" dirty="0" err="1">
                <a:latin typeface="Monotype Corsiva" pitchFamily="66" charset="0"/>
              </a:rPr>
              <a:t>Синдряков</a:t>
            </a:r>
            <a:r>
              <a:rPr lang="ru-RU" i="1" dirty="0">
                <a:latin typeface="Monotype Corsiva" pitchFamily="66" charset="0"/>
              </a:rPr>
              <a:t> в ночь на 22 сентября 1943 года первым на подручных средствах форсировал Днепр в </a:t>
            </a:r>
            <a:r>
              <a:rPr lang="ru-RU" i="1" dirty="0" err="1">
                <a:latin typeface="Monotype Corsiva" pitchFamily="66" charset="0"/>
              </a:rPr>
              <a:t>Мироновском</a:t>
            </a:r>
            <a:r>
              <a:rPr lang="ru-RU" i="1" dirty="0">
                <a:latin typeface="Monotype Corsiva" pitchFamily="66" charset="0"/>
              </a:rPr>
              <a:t> районе Киевской области. Взвод продвинулся на 200—300 метров, огнём обеспечил переправу всего батальона</a:t>
            </a:r>
            <a:r>
              <a:rPr lang="ru-RU" i="1" dirty="0" smtClean="0">
                <a:latin typeface="Monotype Corsiva" pitchFamily="66" charset="0"/>
              </a:rPr>
              <a:t>.</a:t>
            </a:r>
            <a:endParaRPr lang="ru-RU" i="1" dirty="0">
              <a:latin typeface="Monotype Corsiva" pitchFamily="66" charset="0"/>
            </a:endParaRPr>
          </a:p>
          <a:p>
            <a:pPr algn="just"/>
            <a:r>
              <a:rPr lang="ru-RU" b="1" i="1" dirty="0">
                <a:latin typeface="Monotype Corsiva" pitchFamily="66" charset="0"/>
              </a:rPr>
              <a:t>Звание Героя Советского Союза присвоено 17 ноября 1943 года</a:t>
            </a:r>
            <a:r>
              <a:rPr lang="ru-RU" b="1" i="1" dirty="0" smtClean="0">
                <a:latin typeface="Monotype Corsiva" pitchFamily="66" charset="0"/>
              </a:rPr>
              <a:t>.</a:t>
            </a:r>
            <a:endParaRPr lang="ru-RU" b="1" i="1" dirty="0">
              <a:latin typeface="Monotype Corsiva" pitchFamily="66" charset="0"/>
            </a:endParaRPr>
          </a:p>
          <a:p>
            <a:pPr algn="just"/>
            <a:r>
              <a:rPr lang="ru-RU" i="1" dirty="0">
                <a:latin typeface="Monotype Corsiva" pitchFamily="66" charset="0"/>
              </a:rPr>
              <a:t>Погиб в бою 29 сентября 1943 года.</a:t>
            </a:r>
          </a:p>
        </p:txBody>
      </p:sp>
    </p:spTree>
    <p:extLst>
      <p:ext uri="{BB962C8B-B14F-4D97-AF65-F5344CB8AC3E}">
        <p14:creationId xmlns:p14="http://schemas.microsoft.com/office/powerpoint/2010/main" val="983331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4048" y="372520"/>
            <a:ext cx="156427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Подвиг </a:t>
            </a: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героя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0312" y="372520"/>
            <a:ext cx="1066892" cy="1304657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96572"/>
            <a:ext cx="2873474" cy="3767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92606" y="4234211"/>
            <a:ext cx="304750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i="1" dirty="0" err="1" smtClean="0"/>
              <a:t>Ситдиков</a:t>
            </a:r>
            <a:endParaRPr lang="ru-RU" sz="2800" b="1" i="1" dirty="0" smtClean="0"/>
          </a:p>
          <a:p>
            <a:pPr algn="ctr"/>
            <a:r>
              <a:rPr lang="ru-RU" sz="2800" b="1" i="1" dirty="0" smtClean="0"/>
              <a:t> </a:t>
            </a:r>
            <a:r>
              <a:rPr lang="ru-RU" sz="2800" b="1" i="1" dirty="0" err="1" smtClean="0"/>
              <a:t>Касим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Хасанович</a:t>
            </a:r>
            <a:r>
              <a:rPr lang="ru-RU" sz="2800" b="1" i="1" dirty="0" smtClean="0"/>
              <a:t> </a:t>
            </a:r>
            <a:endParaRPr lang="ru-RU" sz="2800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992606" y="5188318"/>
            <a:ext cx="28311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i="1" dirty="0" err="1" smtClean="0">
                <a:solidFill>
                  <a:srgbClr val="FF0000"/>
                </a:solidFill>
              </a:rPr>
              <a:t>Чистопольский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b="1" i="1" dirty="0" smtClean="0">
                <a:solidFill>
                  <a:srgbClr val="FF0000"/>
                </a:solidFill>
              </a:rPr>
              <a:t>р-н, </a:t>
            </a:r>
          </a:p>
          <a:p>
            <a:pPr algn="ctr"/>
            <a:r>
              <a:rPr lang="ru-RU" sz="2200" b="1" i="1" dirty="0">
                <a:solidFill>
                  <a:srgbClr val="FF0000"/>
                </a:solidFill>
              </a:rPr>
              <a:t> </a:t>
            </a:r>
            <a:r>
              <a:rPr lang="ru-RU" sz="2200" b="1" i="1" dirty="0" smtClean="0">
                <a:solidFill>
                  <a:srgbClr val="FF0000"/>
                </a:solidFill>
              </a:rPr>
              <a:t>   с. Муслюмкино </a:t>
            </a:r>
            <a:endParaRPr lang="ru-RU" sz="2200" b="1" i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59632" y="6008378"/>
            <a:ext cx="2411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17.01.1913-13.03.1945 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9819" y="249935"/>
            <a:ext cx="706437" cy="132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004048" y="1901858"/>
            <a:ext cx="34431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 smtClean="0">
                <a:latin typeface="Monotype Corsiva" pitchFamily="66" charset="0"/>
              </a:rPr>
              <a:t>Старший адъютант </a:t>
            </a:r>
            <a:r>
              <a:rPr lang="ru-RU" i="1" dirty="0">
                <a:latin typeface="Monotype Corsiva" pitchFamily="66" charset="0"/>
              </a:rPr>
              <a:t>2-го батальона 458-го стрелкового пола 78-й стрелковой дивизии 27-й армии 3-го Украинского фронта. Отличился во время освобождения Венгрии. 13 марта 1945 года батальон </a:t>
            </a:r>
            <a:r>
              <a:rPr lang="ru-RU" i="1" dirty="0" err="1">
                <a:latin typeface="Monotype Corsiva" pitchFamily="66" charset="0"/>
              </a:rPr>
              <a:t>Ситдикова</a:t>
            </a:r>
            <a:r>
              <a:rPr lang="ru-RU" i="1" dirty="0">
                <a:latin typeface="Monotype Corsiva" pitchFamily="66" charset="0"/>
              </a:rPr>
              <a:t> отражал крупную немецкую контратаку в районе хутора </a:t>
            </a:r>
            <a:r>
              <a:rPr lang="ru-RU" i="1" dirty="0" err="1">
                <a:latin typeface="Monotype Corsiva" pitchFamily="66" charset="0"/>
              </a:rPr>
              <a:t>Тюкреш</a:t>
            </a:r>
            <a:r>
              <a:rPr lang="ru-RU" i="1" dirty="0">
                <a:latin typeface="Monotype Corsiva" pitchFamily="66" charset="0"/>
              </a:rPr>
              <a:t> к востоку от озера </a:t>
            </a:r>
            <a:r>
              <a:rPr lang="ru-RU" i="1" dirty="0" err="1">
                <a:latin typeface="Monotype Corsiva" pitchFamily="66" charset="0"/>
              </a:rPr>
              <a:t>Веленце</a:t>
            </a:r>
            <a:r>
              <a:rPr lang="ru-RU" i="1" dirty="0">
                <a:latin typeface="Monotype Corsiva" pitchFamily="66" charset="0"/>
              </a:rPr>
              <a:t>. В бою </a:t>
            </a:r>
            <a:r>
              <a:rPr lang="ru-RU" i="1" dirty="0" err="1">
                <a:latin typeface="Monotype Corsiva" pitchFamily="66" charset="0"/>
              </a:rPr>
              <a:t>Сидтиков</a:t>
            </a:r>
            <a:r>
              <a:rPr lang="ru-RU" i="1" dirty="0">
                <a:latin typeface="Monotype Corsiva" pitchFamily="66" charset="0"/>
              </a:rPr>
              <a:t> лично поджёг два немецких танка, был ранен, но продолжал сражаться, пока не погиб. </a:t>
            </a:r>
            <a:r>
              <a:rPr lang="ru-RU" b="1" i="1" dirty="0" smtClean="0">
                <a:latin typeface="Monotype Corsiva" pitchFamily="66" charset="0"/>
              </a:rPr>
              <a:t>Указом </a:t>
            </a:r>
            <a:r>
              <a:rPr lang="ru-RU" b="1" i="1" dirty="0">
                <a:latin typeface="Monotype Corsiva" pitchFamily="66" charset="0"/>
              </a:rPr>
              <a:t>Президиума Верховного Совета СССР от 29 июня 1945 года </a:t>
            </a:r>
            <a:r>
              <a:rPr lang="ru-RU" b="1" i="1" dirty="0" smtClean="0">
                <a:latin typeface="Monotype Corsiva" pitchFamily="66" charset="0"/>
              </a:rPr>
              <a:t>посмертно присвоено звание  Героя Советского Союза</a:t>
            </a:r>
            <a:endParaRPr lang="ru-RU" b="1" i="1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236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2889500" y="329081"/>
            <a:ext cx="342433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                    Подвиг </a:t>
            </a: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                 героя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0272" y="290408"/>
            <a:ext cx="1066892" cy="1304657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303" y="306254"/>
            <a:ext cx="2808312" cy="3850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4885" y="4221088"/>
            <a:ext cx="372114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i="1" dirty="0" smtClean="0"/>
              <a:t>Соколов </a:t>
            </a:r>
          </a:p>
          <a:p>
            <a:pPr algn="ctr"/>
            <a:r>
              <a:rPr lang="ru-RU" sz="2800" b="1" i="1" dirty="0" smtClean="0"/>
              <a:t> Леонид  Михайлович  </a:t>
            </a:r>
            <a:endParaRPr lang="ru-RU" sz="2800" b="1" i="1" dirty="0"/>
          </a:p>
        </p:txBody>
      </p:sp>
      <p:sp>
        <p:nvSpPr>
          <p:cNvPr id="6" name="TextBox 5"/>
          <p:cNvSpPr txBox="1"/>
          <p:nvPr/>
        </p:nvSpPr>
        <p:spPr>
          <a:xfrm>
            <a:off x="1141303" y="5135452"/>
            <a:ext cx="24475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Арский р-н ,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 п.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Бимери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18012" y="5939887"/>
            <a:ext cx="26548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28.04.1908-12.03.1981 </a:t>
            </a:r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835" y="306254"/>
            <a:ext cx="706437" cy="132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845855" y="1969569"/>
            <a:ext cx="352597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 smtClean="0">
                <a:latin typeface="Monotype Corsiva" panose="03010101010201010101" pitchFamily="66" charset="0"/>
              </a:rPr>
              <a:t>Командир эскадрильи 107-го.гвардейского истребительного авиационного  полка  11-й гвардейской истребительной авиационной дивизии 2-го гвардейского штурмового авиационного корпуса 2- воздушной армии 1- </a:t>
            </a:r>
            <a:r>
              <a:rPr lang="ru-RU" i="1" dirty="0" err="1" smtClean="0">
                <a:latin typeface="Monotype Corsiva" panose="03010101010201010101" pitchFamily="66" charset="0"/>
              </a:rPr>
              <a:t>го</a:t>
            </a:r>
            <a:r>
              <a:rPr lang="ru-RU" i="1" dirty="0" smtClean="0">
                <a:latin typeface="Monotype Corsiva" panose="03010101010201010101" pitchFamily="66" charset="0"/>
              </a:rPr>
              <a:t> Украинского фронта  майор Соколов к  </a:t>
            </a:r>
            <a:r>
              <a:rPr lang="ru-RU" i="1" dirty="0">
                <a:latin typeface="Monotype Corsiva" panose="03010101010201010101" pitchFamily="66" charset="0"/>
              </a:rPr>
              <a:t>маю 1945 года  </a:t>
            </a:r>
            <a:r>
              <a:rPr lang="ru-RU" i="1" dirty="0" smtClean="0">
                <a:latin typeface="Monotype Corsiva" panose="03010101010201010101" pitchFamily="66" charset="0"/>
              </a:rPr>
              <a:t>совершил </a:t>
            </a:r>
            <a:r>
              <a:rPr lang="ru-RU" i="1" dirty="0">
                <a:latin typeface="Monotype Corsiva" panose="03010101010201010101" pitchFamily="66" charset="0"/>
              </a:rPr>
              <a:t>230 боевых вылетов, </a:t>
            </a:r>
            <a:r>
              <a:rPr lang="ru-RU" i="1" dirty="0" smtClean="0">
                <a:latin typeface="Monotype Corsiva" panose="03010101010201010101" pitchFamily="66" charset="0"/>
              </a:rPr>
              <a:t> </a:t>
            </a:r>
            <a:r>
              <a:rPr lang="ru-RU" i="1" dirty="0">
                <a:latin typeface="Monotype Corsiva" panose="03010101010201010101" pitchFamily="66" charset="0"/>
              </a:rPr>
              <a:t>в 62 воздушных </a:t>
            </a:r>
            <a:r>
              <a:rPr lang="ru-RU" i="1" dirty="0" smtClean="0">
                <a:latin typeface="Monotype Corsiva" panose="03010101010201010101" pitchFamily="66" charset="0"/>
              </a:rPr>
              <a:t>боях </a:t>
            </a:r>
            <a:r>
              <a:rPr lang="ru-RU" i="1" dirty="0">
                <a:latin typeface="Monotype Corsiva" panose="03010101010201010101" pitchFamily="66" charset="0"/>
              </a:rPr>
              <a:t>л</a:t>
            </a:r>
            <a:r>
              <a:rPr lang="ru-RU" i="1" dirty="0" smtClean="0">
                <a:latin typeface="Monotype Corsiva" panose="03010101010201010101" pitchFamily="66" charset="0"/>
              </a:rPr>
              <a:t>ично </a:t>
            </a:r>
            <a:r>
              <a:rPr lang="ru-RU" i="1" dirty="0">
                <a:latin typeface="Monotype Corsiva" panose="03010101010201010101" pitchFamily="66" charset="0"/>
              </a:rPr>
              <a:t>сбил 17 </a:t>
            </a:r>
            <a:r>
              <a:rPr lang="ru-RU" i="1" dirty="0" smtClean="0">
                <a:latin typeface="Monotype Corsiva" panose="03010101010201010101" pitchFamily="66" charset="0"/>
              </a:rPr>
              <a:t>самолётов и в группе 6 самолетов противника. </a:t>
            </a:r>
          </a:p>
          <a:p>
            <a:pPr algn="just"/>
            <a:r>
              <a:rPr lang="ru-RU" b="1" i="1" dirty="0" smtClean="0">
                <a:latin typeface="Monotype Corsiva" panose="03010101010201010101" pitchFamily="66" charset="0"/>
              </a:rPr>
              <a:t>Звание Героя Советского Союза присвоено 27 июня 1945 года</a:t>
            </a:r>
            <a:endParaRPr lang="ru-RU" b="1" i="1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0583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2280" y="295543"/>
            <a:ext cx="1066892" cy="1304657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01425"/>
            <a:ext cx="260985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05425" y="4149080"/>
            <a:ext cx="338432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i="1" dirty="0" smtClean="0"/>
              <a:t>Соколов</a:t>
            </a:r>
          </a:p>
          <a:p>
            <a:pPr algn="ctr"/>
            <a:r>
              <a:rPr lang="ru-RU" sz="2800" b="1" i="1" dirty="0" smtClean="0"/>
              <a:t> Сергей Николаевич </a:t>
            </a:r>
            <a:endParaRPr lang="ru-RU" sz="2800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1835696" y="5117292"/>
            <a:ext cx="14762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г. Казань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86596" y="5733256"/>
            <a:ext cx="26548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12.10.1913-21.08.1983 </a:t>
            </a:r>
            <a:endParaRPr lang="ru-RU" sz="20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01425"/>
            <a:ext cx="706437" cy="132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648621" y="295543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i="1" dirty="0">
                <a:solidFill>
                  <a:srgbClr val="FF0000"/>
                </a:solidFill>
              </a:rPr>
              <a:t>Подвиг </a:t>
            </a:r>
          </a:p>
          <a:p>
            <a:r>
              <a:rPr lang="ru-RU" sz="3200" b="1" i="1" dirty="0">
                <a:solidFill>
                  <a:srgbClr val="FF0000"/>
                </a:solidFill>
              </a:rPr>
              <a:t>  </a:t>
            </a:r>
            <a:r>
              <a:rPr lang="ru-RU" sz="3200" b="1" i="1" dirty="0" smtClean="0">
                <a:solidFill>
                  <a:srgbClr val="FF0000"/>
                </a:solidFill>
              </a:rPr>
              <a:t>героя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88024" y="1762938"/>
            <a:ext cx="374441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 smtClean="0">
                <a:latin typeface="Monotype Corsiva" panose="03010101010201010101" pitchFamily="66" charset="0"/>
              </a:rPr>
              <a:t>   К </a:t>
            </a:r>
            <a:r>
              <a:rPr lang="ru-RU" i="1" dirty="0">
                <a:latin typeface="Monotype Corsiva" panose="03010101010201010101" pitchFamily="66" charset="0"/>
              </a:rPr>
              <a:t>июлю 1944 года гвардии подполковник Сергей Соколов был заместителем по политчасти командира 3-го гвардейского авиаполка 2-й гвардейской авиадивизии </a:t>
            </a:r>
            <a:r>
              <a:rPr lang="ru-RU" i="1" dirty="0" smtClean="0">
                <a:latin typeface="Monotype Corsiva" panose="03010101010201010101" pitchFamily="66" charset="0"/>
              </a:rPr>
              <a:t>АДД </a:t>
            </a:r>
            <a:r>
              <a:rPr lang="ru-RU" i="1" dirty="0">
                <a:latin typeface="Monotype Corsiva" panose="03010101010201010101" pitchFamily="66" charset="0"/>
              </a:rPr>
              <a:t>СССР. К тому времени он совершил 197 боевых вылетов на бомбардировку важных объектов противника в его глубоком </a:t>
            </a:r>
            <a:r>
              <a:rPr lang="ru-RU" i="1" dirty="0" smtClean="0">
                <a:latin typeface="Monotype Corsiva" panose="03010101010201010101" pitchFamily="66" charset="0"/>
              </a:rPr>
              <a:t>тылу.</a:t>
            </a:r>
            <a:endParaRPr lang="ru-RU" i="1" dirty="0">
              <a:latin typeface="Monotype Corsiva" panose="03010101010201010101" pitchFamily="66" charset="0"/>
            </a:endParaRPr>
          </a:p>
          <a:p>
            <a:pPr algn="just"/>
            <a:r>
              <a:rPr lang="ru-RU" i="1" dirty="0">
                <a:latin typeface="Monotype Corsiva" panose="03010101010201010101" pitchFamily="66" charset="0"/>
              </a:rPr>
              <a:t>Указом Президиума Верховного Совета СССР </a:t>
            </a:r>
            <a:r>
              <a:rPr lang="ru-RU" b="1" i="1" dirty="0">
                <a:latin typeface="Monotype Corsiva" panose="03010101010201010101" pitchFamily="66" charset="0"/>
              </a:rPr>
              <a:t>от 19 августа 1944 года </a:t>
            </a:r>
            <a:r>
              <a:rPr lang="ru-RU" i="1" dirty="0">
                <a:latin typeface="Monotype Corsiva" panose="03010101010201010101" pitchFamily="66" charset="0"/>
              </a:rPr>
              <a:t>за «мужество и героизм, проявленные в боях» гвардии подполковник Сергей Соколов был </a:t>
            </a:r>
            <a:r>
              <a:rPr lang="ru-RU" b="1" i="1" dirty="0">
                <a:latin typeface="Monotype Corsiva" panose="03010101010201010101" pitchFamily="66" charset="0"/>
              </a:rPr>
              <a:t>удостоен высокого звания Героя Советского Союза с вручением ордена Ленина и медали «Золотая Звезда» </a:t>
            </a:r>
          </a:p>
        </p:txBody>
      </p:sp>
    </p:spTree>
    <p:extLst>
      <p:ext uri="{BB962C8B-B14F-4D97-AF65-F5344CB8AC3E}">
        <p14:creationId xmlns:p14="http://schemas.microsoft.com/office/powerpoint/2010/main" val="1344693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092280" y="290611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04664"/>
            <a:ext cx="2448272" cy="3618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66171" y="4221088"/>
            <a:ext cx="326724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i="1" dirty="0" err="1" smtClean="0"/>
              <a:t>Спирьков</a:t>
            </a:r>
            <a:endParaRPr lang="ru-RU" sz="2800" b="1" i="1" dirty="0" smtClean="0"/>
          </a:p>
          <a:p>
            <a:pPr algn="ctr"/>
            <a:r>
              <a:rPr lang="ru-RU" sz="2800" b="1" i="1" dirty="0" smtClean="0"/>
              <a:t> Степан Петрович </a:t>
            </a:r>
            <a:endParaRPr lang="ru-RU" sz="2800" b="1" i="1" dirty="0"/>
          </a:p>
        </p:txBody>
      </p:sp>
      <p:sp>
        <p:nvSpPr>
          <p:cNvPr id="6" name="TextBox 5"/>
          <p:cNvSpPr txBox="1"/>
          <p:nvPr/>
        </p:nvSpPr>
        <p:spPr>
          <a:xfrm>
            <a:off x="1932241" y="5175195"/>
            <a:ext cx="16040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г. Елабуга 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59054" y="5780026"/>
            <a:ext cx="25250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27.12.1904-2.09.1982 </a:t>
            </a:r>
            <a:endParaRPr lang="ru-RU" sz="20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16590"/>
            <a:ext cx="706437" cy="132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644009" y="290611"/>
            <a:ext cx="16561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Подвиг</a:t>
            </a: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     героя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850174" y="1592664"/>
            <a:ext cx="3668549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>
                <a:latin typeface="Monotype Corsiva" panose="03010101010201010101" pitchFamily="66" charset="0"/>
              </a:rPr>
              <a:t>Командир батальона 330-го стрелкового полка капитан Степан </a:t>
            </a:r>
            <a:r>
              <a:rPr lang="ru-RU" i="1" dirty="0" err="1">
                <a:latin typeface="Monotype Corsiva" panose="03010101010201010101" pitchFamily="66" charset="0"/>
              </a:rPr>
              <a:t>Спирьков</a:t>
            </a:r>
            <a:r>
              <a:rPr lang="ru-RU" i="1" dirty="0">
                <a:latin typeface="Monotype Corsiva" panose="03010101010201010101" pitchFamily="66" charset="0"/>
              </a:rPr>
              <a:t> в марте 1940 года в боях у города Выборга захватил северную окраину населённого пункта </a:t>
            </a:r>
            <a:r>
              <a:rPr lang="ru-RU" i="1" dirty="0" err="1">
                <a:latin typeface="Monotype Corsiva" panose="03010101010201010101" pitchFamily="66" charset="0"/>
              </a:rPr>
              <a:t>Скиппари</a:t>
            </a:r>
            <a:r>
              <a:rPr lang="ru-RU" i="1" dirty="0">
                <a:latin typeface="Monotype Corsiva" panose="03010101010201010101" pitchFamily="66" charset="0"/>
              </a:rPr>
              <a:t>, нанеся противнику большой урон в живой силе и боевой технике. Умело руководил действиями батальона в бою за населённый пункт </a:t>
            </a:r>
            <a:r>
              <a:rPr lang="ru-RU" i="1" dirty="0" err="1">
                <a:latin typeface="Monotype Corsiva" panose="03010101010201010101" pitchFamily="66" charset="0"/>
              </a:rPr>
              <a:t>Вилайоки</a:t>
            </a:r>
            <a:r>
              <a:rPr lang="ru-RU" i="1" dirty="0">
                <a:latin typeface="Monotype Corsiva" panose="03010101010201010101" pitchFamily="66" charset="0"/>
              </a:rPr>
              <a:t>. Был тяжело ранен, но не покинул поля боя</a:t>
            </a:r>
            <a:r>
              <a:rPr lang="ru-RU" i="1" dirty="0" smtClean="0">
                <a:latin typeface="Monotype Corsiva" panose="03010101010201010101" pitchFamily="66" charset="0"/>
              </a:rPr>
              <a:t>.</a:t>
            </a:r>
            <a:endParaRPr lang="ru-RU" i="1" dirty="0">
              <a:latin typeface="Monotype Corsiva" panose="03010101010201010101" pitchFamily="66" charset="0"/>
            </a:endParaRPr>
          </a:p>
          <a:p>
            <a:pPr algn="just"/>
            <a:r>
              <a:rPr lang="ru-RU" i="1" dirty="0" smtClean="0">
                <a:latin typeface="Monotype Corsiva" panose="03010101010201010101" pitchFamily="66" charset="0"/>
              </a:rPr>
              <a:t> </a:t>
            </a:r>
            <a:r>
              <a:rPr lang="ru-RU" b="1" i="1" dirty="0" smtClean="0">
                <a:latin typeface="Monotype Corsiva" panose="03010101010201010101" pitchFamily="66" charset="0"/>
              </a:rPr>
              <a:t>Звание </a:t>
            </a:r>
            <a:r>
              <a:rPr lang="ru-RU" b="1" i="1" dirty="0">
                <a:latin typeface="Monotype Corsiva" panose="03010101010201010101" pitchFamily="66" charset="0"/>
              </a:rPr>
              <a:t>Героя Советского Союза </a:t>
            </a:r>
            <a:r>
              <a:rPr lang="ru-RU" b="1" i="1" dirty="0" smtClean="0">
                <a:latin typeface="Monotype Corsiva" panose="03010101010201010101" pitchFamily="66" charset="0"/>
              </a:rPr>
              <a:t>присвоено 21 марта 1940 года.</a:t>
            </a:r>
          </a:p>
          <a:p>
            <a:pPr algn="just"/>
            <a:r>
              <a:rPr lang="ru-RU" i="1" dirty="0" smtClean="0">
                <a:latin typeface="Monotype Corsiva" panose="03010101010201010101" pitchFamily="66" charset="0"/>
              </a:rPr>
              <a:t>В годы ВОВ работал военным комиссаром в г. Казани, Ульяновске, Загорске. Награжден двумя орденами Ленина, орденами Красного Знамени, медалями.</a:t>
            </a:r>
            <a:endParaRPr lang="ru-RU" i="1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3451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092280" y="404664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10546"/>
            <a:ext cx="706437" cy="132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81864" y="332656"/>
            <a:ext cx="161832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i="1" dirty="0" smtClean="0">
                <a:solidFill>
                  <a:srgbClr val="FF0000"/>
                </a:solidFill>
              </a:rPr>
              <a:t>Подвиг </a:t>
            </a:r>
          </a:p>
          <a:p>
            <a:r>
              <a:rPr lang="ru-RU" sz="3200" i="1" dirty="0">
                <a:solidFill>
                  <a:srgbClr val="FF0000"/>
                </a:solidFill>
              </a:rPr>
              <a:t> </a:t>
            </a:r>
            <a:r>
              <a:rPr lang="ru-RU" sz="3200" i="1" dirty="0" smtClean="0">
                <a:solidFill>
                  <a:srgbClr val="FF0000"/>
                </a:solidFill>
              </a:rPr>
              <a:t>   героя </a:t>
            </a:r>
            <a:endParaRPr lang="ru-RU" sz="3200" i="1" dirty="0">
              <a:solidFill>
                <a:srgbClr val="FF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5577" y="548680"/>
            <a:ext cx="2723322" cy="35283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98996" y="4103910"/>
            <a:ext cx="270535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i="1" dirty="0" smtClean="0">
                <a:latin typeface="+mj-lt"/>
              </a:rPr>
              <a:t>Староверов </a:t>
            </a:r>
          </a:p>
          <a:p>
            <a:pPr algn="ctr"/>
            <a:r>
              <a:rPr lang="ru-RU" sz="2800" b="1" i="1" dirty="0" smtClean="0">
                <a:latin typeface="+mj-lt"/>
              </a:rPr>
              <a:t>Яков Петрович </a:t>
            </a:r>
            <a:endParaRPr lang="ru-RU" sz="2800" b="1" i="1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0164" y="5058017"/>
            <a:ext cx="23630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err="1" smtClean="0">
                <a:solidFill>
                  <a:srgbClr val="FF0000"/>
                </a:solidFill>
              </a:rPr>
              <a:t>Тетюшский</a:t>
            </a:r>
            <a:r>
              <a:rPr lang="ru-RU" sz="2400" b="1" i="1" dirty="0" smtClean="0">
                <a:solidFill>
                  <a:srgbClr val="FF0000"/>
                </a:solidFill>
              </a:rPr>
              <a:t> р-н,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 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с.Чинчурино</a:t>
            </a:r>
            <a:r>
              <a:rPr lang="ru-RU" sz="2400" b="1" i="1" dirty="0" smtClean="0">
                <a:solidFill>
                  <a:srgbClr val="FF0000"/>
                </a:solidFill>
              </a:rPr>
              <a:t> 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91713" y="5990940"/>
            <a:ext cx="25971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21.03.1904-17.08.1955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956670" y="1652514"/>
            <a:ext cx="339348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Monotype Corsiva" panose="03010101010201010101" pitchFamily="66" charset="0"/>
              </a:rPr>
              <a:t>  Командир взвода 200-го </a:t>
            </a:r>
            <a:r>
              <a:rPr lang="ru-RU" dirty="0">
                <a:latin typeface="Monotype Corsiva" panose="03010101010201010101" pitchFamily="66" charset="0"/>
              </a:rPr>
              <a:t>гвардейского лёгкого артиллерийского </a:t>
            </a:r>
            <a:r>
              <a:rPr lang="ru-RU" dirty="0" smtClean="0">
                <a:latin typeface="Monotype Corsiva" panose="03010101010201010101" pitchFamily="66" charset="0"/>
              </a:rPr>
              <a:t> полка гвардии лейтенант отличился </a:t>
            </a:r>
            <a:r>
              <a:rPr lang="ru-RU" dirty="0">
                <a:latin typeface="Monotype Corsiva" panose="03010101010201010101" pitchFamily="66" charset="0"/>
              </a:rPr>
              <a:t>во время </a:t>
            </a:r>
            <a:r>
              <a:rPr lang="ru-RU" dirty="0" smtClean="0">
                <a:latin typeface="Monotype Corsiva" panose="03010101010201010101" pitchFamily="66" charset="0"/>
              </a:rPr>
              <a:t>переправы  через  </a:t>
            </a:r>
            <a:r>
              <a:rPr lang="ru-RU" dirty="0">
                <a:latin typeface="Monotype Corsiva" panose="03010101010201010101" pitchFamily="66" charset="0"/>
              </a:rPr>
              <a:t>Днепр. В </a:t>
            </a:r>
            <a:r>
              <a:rPr lang="ru-RU" dirty="0" smtClean="0">
                <a:latin typeface="Monotype Corsiva" panose="03010101010201010101" pitchFamily="66" charset="0"/>
              </a:rPr>
              <a:t>составе </a:t>
            </a:r>
            <a:r>
              <a:rPr lang="ru-RU" dirty="0">
                <a:latin typeface="Monotype Corsiva" panose="03010101010201010101" pitchFamily="66" charset="0"/>
              </a:rPr>
              <a:t>стрелкового батальона переправившись через Днепр, взвод </a:t>
            </a:r>
            <a:r>
              <a:rPr lang="ru-RU" dirty="0" err="1">
                <a:latin typeface="Monotype Corsiva" panose="03010101010201010101" pitchFamily="66" charset="0"/>
              </a:rPr>
              <a:t>Староверова</a:t>
            </a:r>
            <a:r>
              <a:rPr lang="ru-RU" dirty="0">
                <a:latin typeface="Monotype Corsiva" panose="03010101010201010101" pitchFamily="66" charset="0"/>
              </a:rPr>
              <a:t> протянул связь между его берегами и корректировал огонь своего полка, что позволило уничтожить 3 скопления боевой техники, 4 батареи миномётов, 9 пулемётных точек, 4 наблюдательных пункта </a:t>
            </a:r>
            <a:r>
              <a:rPr lang="ru-RU" dirty="0" smtClean="0">
                <a:latin typeface="Monotype Corsiva" panose="03010101010201010101" pitchFamily="66" charset="0"/>
              </a:rPr>
              <a:t>противника. </a:t>
            </a:r>
          </a:p>
          <a:p>
            <a:pPr algn="just"/>
            <a:r>
              <a:rPr lang="ru-RU" b="1" dirty="0" smtClean="0">
                <a:latin typeface="Monotype Corsiva" panose="03010101010201010101" pitchFamily="66" charset="0"/>
              </a:rPr>
              <a:t>Звание Героя Советского Союза присвоено 17 октября 1943 года.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275742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092280" y="404664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6" y="416099"/>
            <a:ext cx="2520280" cy="364180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34919" y="4221088"/>
            <a:ext cx="360175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i="1" dirty="0" smtClean="0"/>
              <a:t>Столяров </a:t>
            </a:r>
          </a:p>
          <a:p>
            <a:pPr algn="ctr"/>
            <a:r>
              <a:rPr lang="ru-RU" sz="2800" b="1" i="1" dirty="0" smtClean="0"/>
              <a:t>Николай Георгиевич,  </a:t>
            </a:r>
            <a:endParaRPr lang="ru-RU" sz="2800" b="1" i="1" dirty="0"/>
          </a:p>
        </p:txBody>
      </p:sp>
      <p:sp>
        <p:nvSpPr>
          <p:cNvPr id="7" name="TextBox 6"/>
          <p:cNvSpPr txBox="1"/>
          <p:nvPr/>
        </p:nvSpPr>
        <p:spPr>
          <a:xfrm>
            <a:off x="1997677" y="5198624"/>
            <a:ext cx="14762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г. Казань 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98750" y="5805264"/>
            <a:ext cx="25971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22.05.1922-23.02.1993</a:t>
            </a:r>
            <a:endParaRPr lang="ru-RU" sz="20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6176" y="375307"/>
            <a:ext cx="707197" cy="132294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053481" y="351878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i="1" dirty="0">
                <a:solidFill>
                  <a:srgbClr val="FF0000"/>
                </a:solidFill>
              </a:rPr>
              <a:t>Подвиг</a:t>
            </a:r>
          </a:p>
          <a:p>
            <a:pPr algn="ctr"/>
            <a:r>
              <a:rPr lang="ru-RU" sz="3200" b="1" i="1" dirty="0">
                <a:solidFill>
                  <a:srgbClr val="FF0000"/>
                </a:solidFill>
              </a:rPr>
              <a:t>     героя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932040" y="1721683"/>
            <a:ext cx="348594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 smtClean="0">
                <a:latin typeface="Monotype Corsiva" panose="03010101010201010101" pitchFamily="66" charset="0"/>
              </a:rPr>
              <a:t>Командир звена </a:t>
            </a:r>
            <a:r>
              <a:rPr lang="ru-RU" i="1" dirty="0">
                <a:latin typeface="Monotype Corsiva" panose="03010101010201010101" pitchFamily="66" charset="0"/>
              </a:rPr>
              <a:t>667-го штурмового авиаполка  </a:t>
            </a:r>
            <a:r>
              <a:rPr lang="ru-RU" i="1" dirty="0" err="1" smtClean="0">
                <a:latin typeface="Monotype Corsiva" panose="03010101010201010101" pitchFamily="66" charset="0"/>
              </a:rPr>
              <a:t>кянварю</a:t>
            </a:r>
            <a:r>
              <a:rPr lang="ru-RU" i="1" dirty="0" smtClean="0">
                <a:latin typeface="Monotype Corsiva" panose="03010101010201010101" pitchFamily="66" charset="0"/>
              </a:rPr>
              <a:t> </a:t>
            </a:r>
            <a:r>
              <a:rPr lang="ru-RU" i="1" dirty="0">
                <a:latin typeface="Monotype Corsiva" panose="03010101010201010101" pitchFamily="66" charset="0"/>
              </a:rPr>
              <a:t>1944 года лейтенант Столяров </a:t>
            </a:r>
            <a:r>
              <a:rPr lang="ru-RU" i="1" dirty="0" smtClean="0">
                <a:latin typeface="Monotype Corsiva" panose="03010101010201010101" pitchFamily="66" charset="0"/>
              </a:rPr>
              <a:t> </a:t>
            </a:r>
            <a:r>
              <a:rPr lang="ru-RU" i="1" dirty="0">
                <a:latin typeface="Monotype Corsiva" panose="03010101010201010101" pitchFamily="66" charset="0"/>
              </a:rPr>
              <a:t>совершил 96 боевых вылетов, нанеся противнику большой урон в живой силе и боевой технике. В групповых воздушных боях уничтожил 6 самолётов </a:t>
            </a:r>
            <a:r>
              <a:rPr lang="ru-RU" i="1" dirty="0" smtClean="0">
                <a:latin typeface="Monotype Corsiva" panose="03010101010201010101" pitchFamily="66" charset="0"/>
              </a:rPr>
              <a:t>противника. </a:t>
            </a:r>
            <a:r>
              <a:rPr lang="ru-RU" b="1" i="1" dirty="0" smtClean="0">
                <a:latin typeface="Monotype Corsiva" panose="03010101010201010101" pitchFamily="66" charset="0"/>
              </a:rPr>
              <a:t>Звание Героя Советского Союза присвоено 1 июля 1944 года. </a:t>
            </a:r>
            <a:r>
              <a:rPr lang="ru-RU" i="1" dirty="0">
                <a:latin typeface="Monotype Corsiva" panose="03010101010201010101" pitchFamily="66" charset="0"/>
              </a:rPr>
              <a:t>Ш</a:t>
            </a:r>
            <a:r>
              <a:rPr lang="ru-RU" i="1" dirty="0" smtClean="0">
                <a:latin typeface="Monotype Corsiva" panose="03010101010201010101" pitchFamily="66" charset="0"/>
              </a:rPr>
              <a:t>турман </a:t>
            </a:r>
            <a:r>
              <a:rPr lang="ru-RU" i="1" dirty="0">
                <a:latin typeface="Monotype Corsiva" panose="03010101010201010101" pitchFamily="66" charset="0"/>
              </a:rPr>
              <a:t>141-го гвардейского штурмового авиаполка </a:t>
            </a:r>
            <a:r>
              <a:rPr lang="ru-RU" i="1" dirty="0" smtClean="0">
                <a:latin typeface="Monotype Corsiva" panose="03010101010201010101" pitchFamily="66" charset="0"/>
              </a:rPr>
              <a:t> к </a:t>
            </a:r>
            <a:r>
              <a:rPr lang="ru-RU" i="1" dirty="0">
                <a:latin typeface="Monotype Corsiva" panose="03010101010201010101" pitchFamily="66" charset="0"/>
              </a:rPr>
              <a:t>апрелю 1945 года гвардии капитан Столяров Н. Г. совершил 185 боевых </a:t>
            </a:r>
            <a:r>
              <a:rPr lang="ru-RU" i="1" dirty="0" smtClean="0">
                <a:latin typeface="Monotype Corsiva" panose="03010101010201010101" pitchFamily="66" charset="0"/>
              </a:rPr>
              <a:t>вылетов. </a:t>
            </a:r>
            <a:r>
              <a:rPr lang="ru-RU" b="1" i="1" dirty="0" smtClean="0">
                <a:latin typeface="Monotype Corsiva" panose="03010101010201010101" pitchFamily="66" charset="0"/>
              </a:rPr>
              <a:t>Награжден второй медалью «Золотая Звезда» 27 июня 1945 года</a:t>
            </a:r>
            <a:endParaRPr lang="ru-RU" b="1" i="1" dirty="0">
              <a:latin typeface="Monotype Corsiva" panose="03010101010201010101" pitchFamily="66" charset="0"/>
            </a:endParaRPr>
          </a:p>
          <a:p>
            <a:endParaRPr lang="ru-RU" i="1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7995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881</Words>
  <Application>Microsoft Office PowerPoint</Application>
  <PresentationFormat>Экран (4:3)</PresentationFormat>
  <Paragraphs>87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Monotype Corsiva</vt:lpstr>
      <vt:lpstr>Times New Roman</vt:lpstr>
      <vt:lpstr>Тема Office</vt:lpstr>
      <vt:lpstr>Презентация PowerPoint</vt:lpstr>
      <vt:lpstr>Абдрахманов  Асаф Кутдусович, Агрызский р-н, с.Иж-Бобья 20.12.1918-03.09.2000</vt:lpstr>
      <vt:lpstr>Презентация PowerPoint</vt:lpstr>
      <vt:lpstr>Презентация PowerPoint</vt:lpstr>
      <vt:lpstr>                    Подвиг                   героя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</dc:creator>
  <cp:lastModifiedBy>Пользователь Windows</cp:lastModifiedBy>
  <cp:revision>26</cp:revision>
  <cp:lastPrinted>2020-01-29T07:13:06Z</cp:lastPrinted>
  <dcterms:created xsi:type="dcterms:W3CDTF">2020-01-29T06:14:22Z</dcterms:created>
  <dcterms:modified xsi:type="dcterms:W3CDTF">2020-05-04T04:47:09Z</dcterms:modified>
</cp:coreProperties>
</file>